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3" r:id="rId2"/>
    <p:sldMasterId id="2147483679" r:id="rId3"/>
    <p:sldMasterId id="2147483709" r:id="rId4"/>
    <p:sldMasterId id="2147483727" r:id="rId5"/>
  </p:sldMasterIdLst>
  <p:sldIdLst>
    <p:sldId id="263" r:id="rId6"/>
    <p:sldId id="309" r:id="rId7"/>
    <p:sldId id="297" r:id="rId8"/>
    <p:sldId id="294" r:id="rId9"/>
    <p:sldId id="296" r:id="rId10"/>
    <p:sldId id="298" r:id="rId11"/>
    <p:sldId id="299" r:id="rId12"/>
    <p:sldId id="264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10" r:id="rId23"/>
    <p:sldId id="262" r:id="rId24"/>
  </p:sldIdLst>
  <p:sldSz cx="9144000" cy="5143500" type="screen16x9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9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5567"/>
    <a:srgbClr val="E0C9D6"/>
    <a:srgbClr val="0072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>
      <p:cViewPr>
        <p:scale>
          <a:sx n="150" d="100"/>
          <a:sy n="150" d="100"/>
        </p:scale>
        <p:origin x="-504" y="-30"/>
      </p:cViewPr>
      <p:guideLst>
        <p:guide orient="horz" pos="189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347614"/>
            <a:ext cx="3049200" cy="20882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47400" y="1347614"/>
            <a:ext cx="3049200" cy="20882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094800" y="1347614"/>
            <a:ext cx="3049200" cy="20882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9185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119664" y="241759"/>
            <a:ext cx="288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Rectangle 8"/>
          <p:cNvSpPr/>
          <p:nvPr userDrawn="1"/>
        </p:nvSpPr>
        <p:spPr>
          <a:xfrm flipH="1">
            <a:off x="164882" y="227329"/>
            <a:ext cx="2880000" cy="4674412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9"/>
          <p:cNvSpPr/>
          <p:nvPr userDrawn="1"/>
        </p:nvSpPr>
        <p:spPr>
          <a:xfrm flipH="1">
            <a:off x="6069538" y="227329"/>
            <a:ext cx="2880000" cy="4674412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119664" y="1815750"/>
            <a:ext cx="288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119664" y="3389741"/>
            <a:ext cx="288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30273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flipH="1"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53539" h="5143500">
                <a:moveTo>
                  <a:pt x="8820472" y="267494"/>
                </a:moveTo>
                <a:lnTo>
                  <a:pt x="8820472" y="4948014"/>
                </a:lnTo>
                <a:lnTo>
                  <a:pt x="5553076" y="4948014"/>
                </a:lnTo>
                <a:lnTo>
                  <a:pt x="5553076" y="267494"/>
                </a:lnTo>
                <a:close/>
                <a:moveTo>
                  <a:pt x="9153539" y="0"/>
                </a:moveTo>
                <a:lnTo>
                  <a:pt x="0" y="0"/>
                </a:lnTo>
                <a:lnTo>
                  <a:pt x="0" y="5143500"/>
                </a:lnTo>
                <a:lnTo>
                  <a:pt x="9153539" y="5143500"/>
                </a:lnTo>
                <a:close/>
              </a:path>
            </a:pathLst>
          </a:cu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60440" y="267494"/>
            <a:ext cx="3294112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308472" y="1851670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742552" y="3435846"/>
            <a:ext cx="307792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960440" y="1851670"/>
            <a:ext cx="172819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5742552" y="1851099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7308472" y="267494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2672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472002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07904" y="2211710"/>
            <a:ext cx="543609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07904" y="2787774"/>
            <a:ext cx="543609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B5700D7-A5E7-42DB-ABB2-33C8412C2C3C}"/>
              </a:ext>
            </a:extLst>
          </p:cNvPr>
          <p:cNvSpPr/>
          <p:nvPr userDrawn="1"/>
        </p:nvSpPr>
        <p:spPr>
          <a:xfrm>
            <a:off x="0" y="0"/>
            <a:ext cx="349188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rgbClr val="AD5567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0BE04B1A-344F-47C2-8700-6645294A8D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5656" cy="72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088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560EE0E-BE5C-4166-8BBF-A98B9D9E5E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5656" cy="72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081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957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556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flipH="1">
            <a:off x="0" y="0"/>
            <a:ext cx="3203848" cy="5143500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72403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134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6997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337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63018DD-2935-481F-B939-E4E13BC929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5656" cy="72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8056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9802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265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592784"/>
            <a:ext cx="6070601" cy="2131366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95536" y="642426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155FCA3-02AB-4B54-BB93-4F9A520D4F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5656" cy="72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69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4652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73439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353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6217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3302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flipH="1">
            <a:off x="0" y="0"/>
            <a:ext cx="3203848" cy="514350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867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rgbClr val="AD5567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467FED04-C3B3-4AA5-A943-7ACAA351C6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5656" cy="72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852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1257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642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5020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8522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0394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081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Rectangle 5"/>
          <p:cNvSpPr/>
          <p:nvPr userDrawn="1"/>
        </p:nvSpPr>
        <p:spPr>
          <a:xfrm flipH="1">
            <a:off x="0" y="3723878"/>
            <a:ext cx="9144000" cy="1419622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888209" y="3040087"/>
            <a:ext cx="1367581" cy="1367581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55377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7392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7408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1681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46872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8966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94076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1964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0485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1954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07904" y="2211710"/>
            <a:ext cx="543609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ru-RU" altLang="ko-KR" dirty="0"/>
              <a:t>ЗАГОЛОВОК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07904" y="2787774"/>
            <a:ext cx="543609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ru-RU" altLang="ko-KR" dirty="0"/>
              <a:t>Подзаголовок</a:t>
            </a:r>
            <a:endParaRPr lang="en-US" altLang="ko-KR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4CA07B3-BC31-47A7-89D8-71FA78BD2FBA}"/>
              </a:ext>
            </a:extLst>
          </p:cNvPr>
          <p:cNvSpPr/>
          <p:nvPr userDrawn="1"/>
        </p:nvSpPr>
        <p:spPr>
          <a:xfrm>
            <a:off x="2555776" y="0"/>
            <a:ext cx="86409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7E7E499-0C3C-4988-A30F-A444EE514EEC}"/>
              </a:ext>
            </a:extLst>
          </p:cNvPr>
          <p:cNvSpPr/>
          <p:nvPr userDrawn="1"/>
        </p:nvSpPr>
        <p:spPr>
          <a:xfrm>
            <a:off x="0" y="0"/>
            <a:ext cx="262778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46AC60B-A1D5-4F67-98BF-BDE3EB8D1E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75856" cy="1608996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16C29C97-0481-476B-A942-882FAE9F21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0352" y="483518"/>
            <a:ext cx="3403856" cy="72008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ru-RU" altLang="ko-KR" dirty="0"/>
              <a:t>Единое образовательное пространство</a:t>
            </a:r>
            <a:br>
              <a:rPr lang="ru-RU" altLang="ko-KR" dirty="0"/>
            </a:br>
            <a:r>
              <a:rPr lang="ru-RU" altLang="ko-KR" dirty="0"/>
              <a:t>школы: как обеспечить качественные</a:t>
            </a:r>
            <a:br>
              <a:rPr lang="ru-RU" altLang="ko-KR" dirty="0"/>
            </a:br>
            <a:r>
              <a:rPr lang="ru-RU" altLang="ko-KR" dirty="0"/>
              <a:t>условия его формирования?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835040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63352" y="1491630"/>
            <a:ext cx="2546536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297920" y="1491630"/>
            <a:ext cx="2546536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32488" y="1491630"/>
            <a:ext cx="2546536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26879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rgbClr val="AD5567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2D25BBAE-728B-4F59-80FE-6F68D9F9F9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5656" cy="72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714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6670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3792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2411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2365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5047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5107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8231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6931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935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Rectangle 7"/>
          <p:cNvSpPr/>
          <p:nvPr userDrawn="1"/>
        </p:nvSpPr>
        <p:spPr>
          <a:xfrm flipH="1">
            <a:off x="0" y="2304256"/>
            <a:ext cx="9144000" cy="1419622"/>
          </a:xfrm>
          <a:prstGeom prst="rect">
            <a:avLst/>
          </a:prstGeom>
          <a:solidFill>
            <a:schemeClr val="accent3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880" y="1522821"/>
            <a:ext cx="2808312" cy="340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755527" y="1660969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84413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69024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9671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98686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5282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9800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4355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519772" y="2116842"/>
            <a:ext cx="4104456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19624" y="2715766"/>
            <a:ext cx="4104456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595102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004047" y="1779661"/>
            <a:ext cx="3200431" cy="2410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6551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731124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H="1">
            <a:off x="4860032" y="1131590"/>
            <a:ext cx="4283968" cy="2880320"/>
          </a:xfrm>
          <a:prstGeom prst="rect">
            <a:avLst/>
          </a:prstGeom>
          <a:solidFill>
            <a:schemeClr val="accent3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332704" y="0"/>
            <a:ext cx="3338624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321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2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6" r:id="rId11"/>
    <p:sldLayoutId id="2147483675" r:id="rId12"/>
    <p:sldLayoutId id="2147483677" r:id="rId13"/>
    <p:sldLayoutId id="2147483656" r:id="rId1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3636A42D-027F-43D7-AB01-BB29FDBF882D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5656" cy="72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84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rgbClr val="AD5567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05633933-CE4F-4307-B932-BCA1CDBF4088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5656" cy="72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23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rgbClr val="AD5567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CC654DFE-79C8-422C-9725-C81B6C56E6F8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5656" cy="72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5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rgbClr val="AD5567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mailto:krutoyar@mail.ru" TargetMode="External"/><Relationship Id="rId1" Type="http://schemas.openxmlformats.org/officeDocument/2006/relationships/slideLayout" Target="../slideLayouts/slideLayout6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5536" y="1851670"/>
            <a:ext cx="6696744" cy="1440160"/>
          </a:xfrm>
        </p:spPr>
        <p:txBody>
          <a:bodyPr>
            <a:noAutofit/>
          </a:bodyPr>
          <a:lstStyle/>
          <a:p>
            <a:pPr algn="ctr"/>
            <a:r>
              <a:rPr lang="ru-RU" altLang="ko-KR" sz="1800" dirty="0">
                <a:solidFill>
                  <a:srgbClr val="AD5567"/>
                </a:solidFill>
              </a:rPr>
              <a:t> </a:t>
            </a:r>
            <a:r>
              <a:rPr lang="ru-RU" altLang="ko-KR" sz="1800" b="1" dirty="0">
                <a:solidFill>
                  <a:srgbClr val="AD5567"/>
                </a:solidFill>
              </a:rPr>
              <a:t>Организация методического сопровождения </a:t>
            </a:r>
          </a:p>
          <a:p>
            <a:pPr algn="ctr"/>
            <a:r>
              <a:rPr lang="ru-RU" altLang="ko-KR" sz="1800" b="1" dirty="0">
                <a:solidFill>
                  <a:srgbClr val="AD5567"/>
                </a:solidFill>
              </a:rPr>
              <a:t>в условиях реализации системы </a:t>
            </a:r>
          </a:p>
          <a:p>
            <a:pPr algn="ctr"/>
            <a:r>
              <a:rPr lang="ru-RU" altLang="ko-KR" sz="1800" b="1" dirty="0">
                <a:solidFill>
                  <a:srgbClr val="AD5567"/>
                </a:solidFill>
              </a:rPr>
              <a:t>педагогического наставничества в образовательной организации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375756" y="4493844"/>
            <a:ext cx="4392488" cy="288032"/>
          </a:xfrm>
        </p:spPr>
        <p:txBody>
          <a:bodyPr>
            <a:noAutofit/>
          </a:bodyPr>
          <a:lstStyle/>
          <a:p>
            <a:pPr lvl="0" algn="r">
              <a:lnSpc>
                <a:spcPct val="120000"/>
              </a:lnSpc>
              <a:spcBef>
                <a:spcPts val="0"/>
              </a:spcBef>
            </a:pPr>
            <a:r>
              <a:rPr lang="ru-RU" altLang="ko-KR" sz="1200" dirty="0">
                <a:solidFill>
                  <a:schemeClr val="tx1"/>
                </a:solidFill>
              </a:rPr>
              <a:t>Евсеенко Полина Ивановна,</a:t>
            </a:r>
          </a:p>
          <a:p>
            <a:pPr lvl="0" algn="r">
              <a:lnSpc>
                <a:spcPct val="120000"/>
              </a:lnSpc>
              <a:spcBef>
                <a:spcPts val="0"/>
              </a:spcBef>
            </a:pPr>
            <a:r>
              <a:rPr lang="ru-RU" altLang="ko-KR" sz="1200" dirty="0">
                <a:solidFill>
                  <a:schemeClr val="tx1"/>
                </a:solidFill>
              </a:rPr>
              <a:t>заместитель директора по учебно-воспитательной работе </a:t>
            </a:r>
          </a:p>
          <a:p>
            <a:pPr lvl="0" algn="r">
              <a:lnSpc>
                <a:spcPct val="120000"/>
              </a:lnSpc>
              <a:spcBef>
                <a:spcPts val="0"/>
              </a:spcBef>
            </a:pPr>
            <a:r>
              <a:rPr lang="ru-RU" altLang="ko-KR" sz="1200" dirty="0">
                <a:solidFill>
                  <a:schemeClr val="tx1"/>
                </a:solidFill>
              </a:rPr>
              <a:t>МБОУ «Крутоярская СОШ» Назаровского района</a:t>
            </a:r>
            <a:endParaRPr lang="en-US" altLang="ko-KR" sz="1200" dirty="0">
              <a:solidFill>
                <a:schemeClr val="tx1"/>
              </a:solidFill>
            </a:endParaRP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E0A0156B-584F-4D1F-AD18-7528A58DF4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30108" y="505640"/>
            <a:ext cx="3403856" cy="720080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0" indent="0" algn="l">
              <a:spcBef>
                <a:spcPts val="0"/>
              </a:spcBef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ru-RU" altLang="ko-KR" dirty="0"/>
              <a:t>Единое образовательное пространство</a:t>
            </a:r>
            <a:br>
              <a:rPr lang="ru-RU" altLang="ko-KR" dirty="0"/>
            </a:br>
            <a:r>
              <a:rPr lang="ru-RU" altLang="ko-KR" dirty="0"/>
              <a:t>школы: как обеспечить качественные</a:t>
            </a:r>
            <a:br>
              <a:rPr lang="ru-RU" altLang="ko-KR" dirty="0"/>
            </a:br>
            <a:r>
              <a:rPr lang="ru-RU" altLang="ko-KR" dirty="0"/>
              <a:t>условия его формирования?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358361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63638"/>
            <a:ext cx="6631974" cy="29105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>
                <a:solidFill>
                  <a:schemeClr val="tx1"/>
                </a:solidFill>
              </a:rPr>
              <a:t>Система наставничества и сопровождения  осуществлялась с двумя </a:t>
            </a:r>
            <a:r>
              <a:rPr lang="ru-RU" sz="1400" b="1" dirty="0">
                <a:solidFill>
                  <a:schemeClr val="tx1"/>
                </a:solidFill>
              </a:rPr>
              <a:t>группами молодых педагогов</a:t>
            </a:r>
            <a:r>
              <a:rPr lang="ru-RU" sz="1400" dirty="0">
                <a:solidFill>
                  <a:schemeClr val="tx1"/>
                </a:solidFill>
              </a:rPr>
              <a:t>:</a:t>
            </a:r>
          </a:p>
          <a:p>
            <a:pPr algn="just"/>
            <a:r>
              <a:rPr lang="ru-RU" sz="1400" u="sng" dirty="0">
                <a:solidFill>
                  <a:schemeClr val="tx1"/>
                </a:solidFill>
              </a:rPr>
              <a:t>1 группа – </a:t>
            </a:r>
            <a:r>
              <a:rPr lang="ru-RU" sz="1400" b="1" u="sng" dirty="0">
                <a:solidFill>
                  <a:schemeClr val="tx1"/>
                </a:solidFill>
              </a:rPr>
              <a:t>педагоги стаж которых до 5 лет</a:t>
            </a:r>
            <a:r>
              <a:rPr lang="ru-RU" sz="1400" u="sng" dirty="0">
                <a:solidFill>
                  <a:schemeClr val="tx1"/>
                </a:solidFill>
              </a:rPr>
              <a:t>.</a:t>
            </a:r>
            <a:r>
              <a:rPr lang="ru-RU" sz="1400" dirty="0">
                <a:solidFill>
                  <a:schemeClr val="tx1"/>
                </a:solidFill>
              </a:rPr>
              <a:t> В нашей школе таких педагогов 5 человек. За каждым из них </a:t>
            </a:r>
            <a:r>
              <a:rPr lang="ru-RU" sz="1400" dirty="0" smtClean="0">
                <a:solidFill>
                  <a:schemeClr val="tx1"/>
                </a:solidFill>
              </a:rPr>
              <a:t>был закреплён </a:t>
            </a:r>
            <a:r>
              <a:rPr lang="ru-RU" sz="1400" dirty="0">
                <a:solidFill>
                  <a:schemeClr val="tx1"/>
                </a:solidFill>
              </a:rPr>
              <a:t>наставник</a:t>
            </a:r>
          </a:p>
          <a:p>
            <a:pPr algn="just"/>
            <a:r>
              <a:rPr lang="ru-RU" sz="1400" u="sng" dirty="0">
                <a:solidFill>
                  <a:schemeClr val="tx1"/>
                </a:solidFill>
              </a:rPr>
              <a:t>2 группа – </a:t>
            </a:r>
            <a:r>
              <a:rPr lang="ru-RU" sz="1400" b="1" u="sng" dirty="0">
                <a:solidFill>
                  <a:schemeClr val="tx1"/>
                </a:solidFill>
              </a:rPr>
              <a:t>это педагоги со стажем более 5–</a:t>
            </a:r>
            <a:r>
              <a:rPr lang="ru-RU" sz="1400" b="1" u="sng" dirty="0" err="1">
                <a:solidFill>
                  <a:schemeClr val="tx1"/>
                </a:solidFill>
              </a:rPr>
              <a:t>ти</a:t>
            </a:r>
            <a:r>
              <a:rPr lang="ru-RU" sz="1400" b="1" u="sng" dirty="0">
                <a:solidFill>
                  <a:schemeClr val="tx1"/>
                </a:solidFill>
              </a:rPr>
              <a:t> лет</a:t>
            </a:r>
            <a:r>
              <a:rPr lang="ru-RU" sz="1400" dirty="0">
                <a:solidFill>
                  <a:schemeClr val="tx1"/>
                </a:solidFill>
              </a:rPr>
              <a:t>. Возраст не превышает 35 лет. Их сопровождение </a:t>
            </a:r>
            <a:r>
              <a:rPr lang="ru-RU" sz="1400" dirty="0" smtClean="0">
                <a:solidFill>
                  <a:schemeClr val="tx1"/>
                </a:solidFill>
              </a:rPr>
              <a:t>осуществлялось </a:t>
            </a:r>
            <a:r>
              <a:rPr lang="ru-RU" sz="1400" dirty="0">
                <a:solidFill>
                  <a:schemeClr val="tx1"/>
                </a:solidFill>
              </a:rPr>
              <a:t>педагогами практиками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</a:rPr>
              <a:t>Срок реализации проекта </a:t>
            </a:r>
            <a:r>
              <a:rPr lang="ru-RU" sz="1400" dirty="0">
                <a:solidFill>
                  <a:schemeClr val="tx1"/>
                </a:solidFill>
              </a:rPr>
              <a:t>- 2 года. Сентябрь 2019г -июнь 2021г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</a:rPr>
              <a:t>Этапы реализации проекта</a:t>
            </a:r>
            <a:r>
              <a:rPr lang="ru-RU" sz="1400" dirty="0">
                <a:solidFill>
                  <a:schemeClr val="tx1"/>
                </a:solidFill>
              </a:rPr>
              <a:t>:</a:t>
            </a:r>
          </a:p>
          <a:p>
            <a:r>
              <a:rPr lang="ru-RU" sz="1400" dirty="0">
                <a:solidFill>
                  <a:schemeClr val="tx1"/>
                </a:solidFill>
              </a:rPr>
              <a:t>Подготовительный этап: сентябрь – ноябрь 2019г </a:t>
            </a:r>
          </a:p>
          <a:p>
            <a:r>
              <a:rPr lang="ru-RU" sz="1400" dirty="0">
                <a:solidFill>
                  <a:schemeClr val="tx1"/>
                </a:solidFill>
              </a:rPr>
              <a:t>Основной этап: ноябрь 2019г – январь 2021г </a:t>
            </a:r>
          </a:p>
          <a:p>
            <a:r>
              <a:rPr lang="ru-RU" sz="1400" dirty="0">
                <a:solidFill>
                  <a:schemeClr val="tx1"/>
                </a:solidFill>
              </a:rPr>
              <a:t>Заключительный этап: февраль – июнь 2021г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7" y="699542"/>
            <a:ext cx="6552729" cy="79208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>
                <a:solidFill>
                  <a:srgbClr val="AD5567"/>
                </a:solidFill>
              </a:rPr>
              <a:t>Опыт организации наставничества </a:t>
            </a:r>
            <a:br>
              <a:rPr lang="ru-RU" sz="2000" dirty="0">
                <a:solidFill>
                  <a:srgbClr val="AD5567"/>
                </a:solidFill>
              </a:rPr>
            </a:br>
            <a:r>
              <a:rPr lang="ru-RU" sz="2000" dirty="0">
                <a:solidFill>
                  <a:srgbClr val="AD5567"/>
                </a:solidFill>
              </a:rPr>
              <a:t>в МБОУ «Крутоярская СОШ»</a:t>
            </a:r>
            <a:endParaRPr lang="ru-RU" sz="1800" dirty="0">
              <a:solidFill>
                <a:srgbClr val="AD55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551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1"/>
          <a:stretch/>
        </p:blipFill>
        <p:spPr bwMode="auto">
          <a:xfrm>
            <a:off x="1403648" y="1131590"/>
            <a:ext cx="5400600" cy="386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03648" y="267494"/>
            <a:ext cx="5400600" cy="64807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>
                <a:solidFill>
                  <a:srgbClr val="AD5567"/>
                </a:solidFill>
              </a:rPr>
              <a:t>Опыт организации наставничества </a:t>
            </a:r>
            <a:br>
              <a:rPr lang="ru-RU" sz="2000" dirty="0">
                <a:solidFill>
                  <a:srgbClr val="AD5567"/>
                </a:solidFill>
              </a:rPr>
            </a:br>
            <a:r>
              <a:rPr lang="ru-RU" sz="2000" dirty="0">
                <a:solidFill>
                  <a:srgbClr val="AD5567"/>
                </a:solidFill>
              </a:rPr>
              <a:t>в МБОУ «Крутоярская СОШ»</a:t>
            </a:r>
            <a:endParaRPr lang="ru-RU" sz="1800" dirty="0">
              <a:solidFill>
                <a:srgbClr val="AD55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288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31590"/>
            <a:ext cx="5328592" cy="388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03648" y="267494"/>
            <a:ext cx="5328592" cy="79208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>
                <a:solidFill>
                  <a:srgbClr val="AD5567"/>
                </a:solidFill>
              </a:rPr>
              <a:t>Опыт организации наставничества </a:t>
            </a:r>
            <a:br>
              <a:rPr lang="ru-RU" sz="2000" dirty="0">
                <a:solidFill>
                  <a:srgbClr val="AD5567"/>
                </a:solidFill>
              </a:rPr>
            </a:br>
            <a:r>
              <a:rPr lang="ru-RU" sz="2000" dirty="0">
                <a:solidFill>
                  <a:srgbClr val="AD5567"/>
                </a:solidFill>
              </a:rPr>
              <a:t>в МБОУ «Крутоярская СОШ»</a:t>
            </a:r>
            <a:endParaRPr lang="ru-RU" sz="1800" dirty="0">
              <a:solidFill>
                <a:srgbClr val="AD55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604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54"/>
          <a:stretch/>
        </p:blipFill>
        <p:spPr bwMode="auto">
          <a:xfrm>
            <a:off x="1403648" y="1203598"/>
            <a:ext cx="5328592" cy="3422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03648" y="267494"/>
            <a:ext cx="5328592" cy="79208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>
                <a:solidFill>
                  <a:srgbClr val="AD5567"/>
                </a:solidFill>
              </a:rPr>
              <a:t>Опыт организации наставничества </a:t>
            </a:r>
            <a:br>
              <a:rPr lang="ru-RU" sz="2000" dirty="0">
                <a:solidFill>
                  <a:srgbClr val="AD5567"/>
                </a:solidFill>
              </a:rPr>
            </a:br>
            <a:r>
              <a:rPr lang="ru-RU" sz="2000" dirty="0">
                <a:solidFill>
                  <a:srgbClr val="AD5567"/>
                </a:solidFill>
              </a:rPr>
              <a:t>в МБОУ «Крутоярская СОШ»</a:t>
            </a:r>
            <a:endParaRPr lang="ru-RU" sz="1800" dirty="0">
              <a:solidFill>
                <a:srgbClr val="AD5567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35696" y="4299942"/>
            <a:ext cx="266429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264124"/>
            <a:ext cx="29686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1699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03598"/>
            <a:ext cx="5400600" cy="376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03648" y="267494"/>
            <a:ext cx="5328592" cy="79208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>
                <a:solidFill>
                  <a:srgbClr val="AD5567"/>
                </a:solidFill>
              </a:rPr>
              <a:t>Опыт организации наставничества </a:t>
            </a:r>
            <a:br>
              <a:rPr lang="ru-RU" sz="2000" dirty="0">
                <a:solidFill>
                  <a:srgbClr val="AD5567"/>
                </a:solidFill>
              </a:rPr>
            </a:br>
            <a:r>
              <a:rPr lang="ru-RU" sz="2000" dirty="0">
                <a:solidFill>
                  <a:srgbClr val="AD5567"/>
                </a:solidFill>
              </a:rPr>
              <a:t>в МБОУ «Крутоярская СОШ»</a:t>
            </a:r>
            <a:endParaRPr lang="ru-RU" sz="1800" dirty="0">
              <a:solidFill>
                <a:srgbClr val="AD5567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2571750"/>
            <a:ext cx="367240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619672" y="2526164"/>
            <a:ext cx="3960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2">
                    <a:lumMod val="25000"/>
                  </a:schemeClr>
                </a:solidFill>
              </a:rPr>
              <a:t>На данном этапе состоялись следующие мероприятия:</a:t>
            </a:r>
            <a:endParaRPr lang="ru-RU" sz="11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231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31590"/>
            <a:ext cx="5328592" cy="378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03648" y="267494"/>
            <a:ext cx="5328592" cy="79208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>
                <a:solidFill>
                  <a:srgbClr val="AD5567"/>
                </a:solidFill>
              </a:rPr>
              <a:t>Опыт организации наставничества </a:t>
            </a:r>
            <a:br>
              <a:rPr lang="ru-RU" sz="2000" dirty="0">
                <a:solidFill>
                  <a:srgbClr val="AD5567"/>
                </a:solidFill>
              </a:rPr>
            </a:br>
            <a:r>
              <a:rPr lang="ru-RU" sz="2000" dirty="0">
                <a:solidFill>
                  <a:srgbClr val="AD5567"/>
                </a:solidFill>
              </a:rPr>
              <a:t>в МБОУ «Крутоярская СОШ»</a:t>
            </a:r>
            <a:endParaRPr lang="ru-RU" sz="1800" dirty="0">
              <a:solidFill>
                <a:srgbClr val="AD55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757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627534"/>
            <a:ext cx="6912769" cy="4515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1444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9582"/>
            <a:ext cx="6447501" cy="64807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>
                <a:solidFill>
                  <a:srgbClr val="AD5567"/>
                </a:solidFill>
              </a:rPr>
              <a:t>Механизмы организации наставничества сегодня </a:t>
            </a:r>
            <a:endParaRPr lang="ru-RU" sz="2000" dirty="0">
              <a:solidFill>
                <a:srgbClr val="AD5567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7694"/>
            <a:ext cx="6447501" cy="2160240"/>
          </a:xfrm>
        </p:spPr>
        <p:txBody>
          <a:bodyPr>
            <a:normAutofit/>
          </a:bodyPr>
          <a:lstStyle/>
          <a:p>
            <a:pPr algn="just"/>
            <a:r>
              <a:rPr lang="ru-RU" sz="1400" dirty="0">
                <a:solidFill>
                  <a:schemeClr val="tx1"/>
                </a:solidFill>
              </a:rPr>
              <a:t>План учебно-воспитательной работы;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Методическая работа школы - повышение профессиональных компетентностей педагогов в области функциональной грамотности «Проект </a:t>
            </a:r>
            <a:r>
              <a:rPr lang="en-US" sz="1400" dirty="0">
                <a:solidFill>
                  <a:schemeClr val="tx1"/>
                </a:solidFill>
              </a:rPr>
              <a:t>QR</a:t>
            </a:r>
            <a:r>
              <a:rPr lang="ru-RU" sz="1400" dirty="0">
                <a:solidFill>
                  <a:schemeClr val="tx1"/>
                </a:solidFill>
              </a:rPr>
              <a:t>-код», где молодые педагоги делали пробы в роли наставников, каждый молодой педагог (4-6) курировал один из видов функциональной грамотности;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В рамках реализации ИОМ</a:t>
            </a:r>
          </a:p>
          <a:p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268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8083"/>
            <a:ext cx="5727617" cy="391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546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31740" y="1182250"/>
            <a:ext cx="4104456" cy="576063"/>
          </a:xfrm>
        </p:spPr>
        <p:txBody>
          <a:bodyPr>
            <a:normAutofit fontScale="70000" lnSpcReduction="20000"/>
          </a:bodyPr>
          <a:lstStyle/>
          <a:p>
            <a:r>
              <a:rPr lang="ru-RU" altLang="ko-KR" dirty="0">
                <a:solidFill>
                  <a:srgbClr val="AD5567"/>
                </a:solidFill>
              </a:rPr>
              <a:t>СПАСИБО ЗА ВНИМАНИЕ!</a:t>
            </a:r>
            <a:endParaRPr lang="ko-KR" altLang="en-US" dirty="0">
              <a:solidFill>
                <a:srgbClr val="AD556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3928" y="1765980"/>
            <a:ext cx="3384376" cy="23001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МБОУ «</a:t>
            </a:r>
            <a:r>
              <a:rPr lang="ru-RU" dirty="0" smtClean="0"/>
              <a:t>Крутоярская </a:t>
            </a:r>
            <a:r>
              <a:rPr lang="ru-RU" dirty="0"/>
              <a:t>СОШ»</a:t>
            </a:r>
          </a:p>
          <a:p>
            <a:r>
              <a:rPr lang="ru-RU" dirty="0"/>
              <a:t>          Красноярский край</a:t>
            </a:r>
          </a:p>
          <a:p>
            <a:r>
              <a:rPr lang="ru-RU" dirty="0"/>
              <a:t>          Назаровский район</a:t>
            </a:r>
          </a:p>
          <a:p>
            <a:r>
              <a:rPr lang="ru-RU" dirty="0"/>
              <a:t>          п. Красная Сопка</a:t>
            </a:r>
          </a:p>
          <a:p>
            <a:r>
              <a:rPr lang="ru-RU" dirty="0"/>
              <a:t>          ул. Центральная 1</a:t>
            </a:r>
          </a:p>
          <a:p>
            <a:r>
              <a:rPr lang="ru-RU" dirty="0"/>
              <a:t>Телефон: (8-39-155) 95-3-06    </a:t>
            </a:r>
          </a:p>
          <a:p>
            <a:r>
              <a:rPr lang="en-US" dirty="0"/>
              <a:t>Email</a:t>
            </a:r>
            <a:r>
              <a:rPr lang="ru-RU" dirty="0"/>
              <a:t>: </a:t>
            </a:r>
            <a:r>
              <a:rPr lang="en-US" u="sng" dirty="0" err="1">
                <a:hlinkClick r:id="rId2"/>
              </a:rPr>
              <a:t>krutoyar</a:t>
            </a:r>
            <a:r>
              <a:rPr lang="ru-RU" u="sng" dirty="0">
                <a:hlinkClick r:id="rId2"/>
              </a:rPr>
              <a:t>@</a:t>
            </a:r>
            <a:r>
              <a:rPr lang="en-US" u="sng" dirty="0">
                <a:hlinkClick r:id="rId2"/>
              </a:rPr>
              <a:t>mail</a:t>
            </a:r>
            <a:r>
              <a:rPr lang="ru-RU" u="sng" dirty="0">
                <a:hlinkClick r:id="rId2"/>
              </a:rPr>
              <a:t>.</a:t>
            </a:r>
            <a:r>
              <a:rPr lang="en-US" u="sng" dirty="0" err="1">
                <a:hlinkClick r:id="rId2"/>
              </a:rPr>
              <a:t>ru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36"/>
          <a:stretch/>
        </p:blipFill>
        <p:spPr bwMode="auto">
          <a:xfrm>
            <a:off x="755576" y="1765981"/>
            <a:ext cx="2952328" cy="2266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995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8083"/>
            <a:ext cx="5727617" cy="391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881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2" y="0"/>
            <a:ext cx="9148712" cy="5127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3545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B8AA01-CD4A-4112-B6BB-5969F3A69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313" y="577901"/>
            <a:ext cx="6356920" cy="72008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AD5567"/>
                </a:solidFill>
              </a:rPr>
              <a:t>Цель и задачи проекта </a:t>
            </a:r>
            <a:br>
              <a:rPr lang="ru-RU" sz="2000" b="1" dirty="0">
                <a:solidFill>
                  <a:srgbClr val="AD5567"/>
                </a:solidFill>
              </a:rPr>
            </a:br>
            <a:r>
              <a:rPr lang="ru-RU" sz="2000" b="1" dirty="0">
                <a:solidFill>
                  <a:srgbClr val="AD5567"/>
                </a:solidFill>
              </a:rPr>
              <a:t>«Школа </a:t>
            </a:r>
            <a:r>
              <a:rPr lang="ru-RU" sz="2000" b="1" dirty="0" err="1">
                <a:solidFill>
                  <a:srgbClr val="AD5567"/>
                </a:solidFill>
              </a:rPr>
              <a:t>Минпросвещения</a:t>
            </a:r>
            <a:r>
              <a:rPr lang="ru-RU" sz="2000" b="1" dirty="0">
                <a:solidFill>
                  <a:srgbClr val="AD5567"/>
                </a:solidFill>
              </a:rPr>
              <a:t> России»</a:t>
            </a:r>
            <a:r>
              <a:rPr lang="ru-RU" sz="2000" dirty="0">
                <a:solidFill>
                  <a:srgbClr val="AD5567"/>
                </a:solidFill>
              </a:rPr>
              <a:t/>
            </a:r>
            <a:br>
              <a:rPr lang="ru-RU" sz="2000" dirty="0">
                <a:solidFill>
                  <a:srgbClr val="AD5567"/>
                </a:solidFill>
              </a:rPr>
            </a:br>
            <a:endParaRPr lang="ru-RU" sz="2000" dirty="0">
              <a:solidFill>
                <a:srgbClr val="AD5567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5F86B59-79EE-42FA-A16C-27EEE0B60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563638"/>
            <a:ext cx="6912767" cy="266429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400" b="1" dirty="0">
                <a:solidFill>
                  <a:schemeClr val="tx1"/>
                </a:solidFill>
              </a:rPr>
              <a:t>Цель</a:t>
            </a:r>
            <a:r>
              <a:rPr lang="ru-RU" sz="1400" dirty="0">
                <a:solidFill>
                  <a:schemeClr val="tx1"/>
                </a:solidFill>
              </a:rPr>
              <a:t> -  системное описание ключевых характеристик и параметров эталонной модели школы, обеспечивающих оптимальные (необходимые и достаточные) качественные условия обучения и воспитания каждого школьника в современных  социально-экономических  и  геополитических  реалиях  для формирования и воплощения идеологии «единого образовательного пространства»</a:t>
            </a:r>
          </a:p>
          <a:p>
            <a:pPr marL="0" indent="0" algn="just">
              <a:buNone/>
            </a:pPr>
            <a:endParaRPr lang="ru-RU" sz="1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1400" b="1" dirty="0">
                <a:solidFill>
                  <a:schemeClr val="tx1"/>
                </a:solidFill>
              </a:rPr>
              <a:t>Задачи</a:t>
            </a:r>
            <a:r>
              <a:rPr lang="ru-RU" sz="1400" dirty="0">
                <a:solidFill>
                  <a:schemeClr val="tx1"/>
                </a:solidFill>
              </a:rPr>
              <a:t>: </a:t>
            </a:r>
          </a:p>
          <a:p>
            <a:pPr marL="0" indent="0" algn="just">
              <a:buNone/>
            </a:pPr>
            <a:r>
              <a:rPr lang="ru-RU" sz="1400" dirty="0">
                <a:solidFill>
                  <a:schemeClr val="tx1"/>
                </a:solidFill>
              </a:rPr>
              <a:t>4. Закрепление  статуса  учителя  как  основополагающего  элемента  в системе  качественного  российского  образования  и  становления  российской гражданственности подрастающего поколения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CE17582-4FD7-4AEC-8CC3-73E17E205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891" y="-1"/>
            <a:ext cx="2304109" cy="129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47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A674384-4ED8-4552-8151-A01561BBA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9912" y="987575"/>
            <a:ext cx="3528392" cy="266429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ru-RU" sz="1400" dirty="0"/>
              <a:t>«Нам нужно понять наши проблемы, оценить имеющиеся достижения и договориться о единых смыслах нашей деятельности, а способы достижения обозначенных целей у каждой школы, муниципальной системы образования могут быть и должны быть собственные, уникальные и неповторимые»</a:t>
            </a:r>
            <a:r>
              <a:rPr lang="ru-RU" sz="1600" dirty="0"/>
              <a:t>                                                                                         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32"/>
          <a:stretch/>
        </p:blipFill>
        <p:spPr bwMode="auto">
          <a:xfrm>
            <a:off x="323529" y="987574"/>
            <a:ext cx="323865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9" y="3795886"/>
            <a:ext cx="3217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Маковская Светлана Ивановна,</a:t>
            </a:r>
          </a:p>
          <a:p>
            <a:r>
              <a:rPr lang="ru-RU" sz="1200" dirty="0"/>
              <a:t>министр образования Красноярского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2119287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627534"/>
            <a:ext cx="6584279" cy="129614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solidFill>
                  <a:srgbClr val="AD5567"/>
                </a:solidFill>
              </a:rPr>
              <a:t>Положение о региональной системе </a:t>
            </a:r>
            <a:br>
              <a:rPr lang="ru-RU" sz="2200" b="1" dirty="0">
                <a:solidFill>
                  <a:srgbClr val="AD5567"/>
                </a:solidFill>
              </a:rPr>
            </a:br>
            <a:r>
              <a:rPr lang="ru-RU" sz="2200" b="1" dirty="0">
                <a:solidFill>
                  <a:srgbClr val="AD5567"/>
                </a:solidFill>
              </a:rPr>
              <a:t>научно-методического сопровождения                  педагогических работников и управленческих кадров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119164"/>
            <a:ext cx="6552728" cy="3024336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sz="2900" b="1" dirty="0">
                <a:solidFill>
                  <a:schemeClr val="tx1"/>
                </a:solidFill>
              </a:rPr>
              <a:t>Целью</a:t>
            </a:r>
            <a:r>
              <a:rPr lang="ru-RU" sz="2900" dirty="0">
                <a:solidFill>
                  <a:schemeClr val="tx1"/>
                </a:solidFill>
              </a:rPr>
              <a:t> функционирования  РСНМС  является  стабильная  адресная, персонифицированная  поддержка  педагогических  работников  и управленческих  кадров,  направленная  на  устранение  их  профессиональных дефицитов,  развитие  профессиональных  компетенций  и  качественное изменение  педагогической  практики  для  реализации  приоритетных  задач системы общего образования</a:t>
            </a:r>
          </a:p>
          <a:p>
            <a:pPr marL="0" indent="0" algn="just">
              <a:buNone/>
            </a:pPr>
            <a:r>
              <a:rPr lang="ru-RU" sz="2900" b="1" dirty="0">
                <a:solidFill>
                  <a:schemeClr val="tx1"/>
                </a:solidFill>
              </a:rPr>
              <a:t>Задачи РСНМС</a:t>
            </a:r>
            <a:r>
              <a:rPr lang="ru-RU" sz="2900" dirty="0">
                <a:solidFill>
                  <a:schemeClr val="tx1"/>
                </a:solidFill>
              </a:rPr>
              <a:t>: </a:t>
            </a:r>
          </a:p>
          <a:p>
            <a:pPr marL="0" indent="0" algn="just">
              <a:buNone/>
            </a:pPr>
            <a:r>
              <a:rPr lang="ru-RU" sz="2900" dirty="0">
                <a:solidFill>
                  <a:schemeClr val="tx1"/>
                </a:solidFill>
              </a:rPr>
              <a:t>2.2.2. Развитие  единого  научно-методического  пространства,  обеспечивающего  разнообразие  профессиональных  запросов  в  ликвидации профдефицитов,  непрерывном  развитии  профессионального  мастерства  и становлении новой педагогической практики</a:t>
            </a:r>
          </a:p>
          <a:p>
            <a:pPr marL="0" indent="0" algn="just">
              <a:buNone/>
            </a:pPr>
            <a:r>
              <a:rPr lang="ru-RU" sz="2900" dirty="0">
                <a:solidFill>
                  <a:schemeClr val="tx1"/>
                </a:solidFill>
              </a:rPr>
              <a:t>2.2.4. Внедрение  в  практику  и  совершенствование  различных  форм и  технологий  научно-методического  сопровождения (адресной поддержки) педагогических работников и управленческих кадров с учетом глобальных вызовов и задач развития системы образования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257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1" y="1620442"/>
            <a:ext cx="6447501" cy="31835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</a:rPr>
              <a:t>Формы развития профессионального мастерства в школе</a:t>
            </a:r>
            <a:r>
              <a:rPr lang="ru-RU" sz="1400" dirty="0">
                <a:solidFill>
                  <a:schemeClr val="tx1"/>
                </a:solidFill>
              </a:rPr>
              <a:t>: </a:t>
            </a:r>
          </a:p>
          <a:p>
            <a:pPr marL="0" indent="0">
              <a:buNone/>
            </a:pPr>
            <a:endParaRPr lang="ru-RU" sz="1400" dirty="0">
              <a:solidFill>
                <a:schemeClr val="tx1"/>
              </a:solidFill>
            </a:endParaRPr>
          </a:p>
          <a:p>
            <a:r>
              <a:rPr lang="ru-RU" sz="1400" dirty="0">
                <a:solidFill>
                  <a:schemeClr val="tx1"/>
                </a:solidFill>
              </a:rPr>
              <a:t>Стажировки</a:t>
            </a:r>
          </a:p>
          <a:p>
            <a:r>
              <a:rPr lang="ru-RU" sz="1400" dirty="0">
                <a:solidFill>
                  <a:schemeClr val="tx1"/>
                </a:solidFill>
              </a:rPr>
              <a:t> Образовательные семинары </a:t>
            </a:r>
          </a:p>
          <a:p>
            <a:r>
              <a:rPr lang="ru-RU" sz="1400" dirty="0">
                <a:solidFill>
                  <a:schemeClr val="tx1"/>
                </a:solidFill>
              </a:rPr>
              <a:t>Вебинары</a:t>
            </a:r>
          </a:p>
          <a:p>
            <a:r>
              <a:rPr lang="ru-RU" sz="1400" dirty="0">
                <a:solidFill>
                  <a:schemeClr val="tx1"/>
                </a:solidFill>
              </a:rPr>
              <a:t>Горизонтальное обучение</a:t>
            </a:r>
          </a:p>
          <a:p>
            <a:r>
              <a:rPr lang="ru-RU" sz="1400" dirty="0">
                <a:solidFill>
                  <a:schemeClr val="tx1"/>
                </a:solidFill>
              </a:rPr>
              <a:t>Обмен опытом: семинары, конференции, фестивали, форумы</a:t>
            </a:r>
          </a:p>
          <a:p>
            <a:r>
              <a:rPr lang="ru-RU" sz="1400" dirty="0">
                <a:solidFill>
                  <a:schemeClr val="tx1"/>
                </a:solidFill>
              </a:rPr>
              <a:t>Конкурсы, игры, интенсивы</a:t>
            </a:r>
          </a:p>
          <a:p>
            <a:r>
              <a:rPr lang="ru-RU" sz="1400" i="1" u="sng" dirty="0">
                <a:solidFill>
                  <a:schemeClr val="tx1"/>
                </a:solidFill>
              </a:rPr>
              <a:t>Наставничество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627534"/>
            <a:ext cx="6447501" cy="9906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200" dirty="0">
                <a:solidFill>
                  <a:srgbClr val="AD5567"/>
                </a:solidFill>
              </a:rPr>
              <a:t>Положение о региональной системе </a:t>
            </a:r>
            <a:br>
              <a:rPr lang="ru-RU" sz="2200" dirty="0">
                <a:solidFill>
                  <a:srgbClr val="AD5567"/>
                </a:solidFill>
              </a:rPr>
            </a:br>
            <a:r>
              <a:rPr lang="ru-RU" sz="2200" dirty="0">
                <a:solidFill>
                  <a:srgbClr val="AD5567"/>
                </a:solidFill>
              </a:rPr>
              <a:t>научно-методического сопровождения педагогов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131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9B4A8CA3-833E-47A9-900B-770A6B7A9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915566"/>
            <a:ext cx="3600400" cy="958850"/>
          </a:xfrm>
        </p:spPr>
        <p:txBody>
          <a:bodyPr>
            <a:noAutofit/>
          </a:bodyPr>
          <a:lstStyle/>
          <a:p>
            <a:r>
              <a:rPr lang="ru-RU" sz="2000" dirty="0"/>
              <a:t>Опыт организации наставничества </a:t>
            </a:r>
            <a:br>
              <a:rPr lang="ru-RU" sz="2000" dirty="0"/>
            </a:br>
            <a:r>
              <a:rPr lang="ru-RU" sz="2000" dirty="0"/>
              <a:t>в МБОУ «Крутоярская СОШ»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EED3B9F4-33AA-4356-80C7-9C50CBF25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5896" y="987574"/>
            <a:ext cx="3385156" cy="3168351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dirty="0"/>
              <a:t>Цель - повышение профессиональных компетентностей молодых педагогов для достижения новых образовательных результатов обучающихся через систему наставничества</a:t>
            </a:r>
          </a:p>
          <a:p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E8C7C169-2892-4E96-A9EF-E42566480C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528" y="2082802"/>
            <a:ext cx="3075369" cy="207312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Проект - </a:t>
            </a:r>
          </a:p>
          <a:p>
            <a:endParaRPr lang="ru-RU" sz="20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2000" b="1" dirty="0">
                <a:solidFill>
                  <a:schemeClr val="tx1"/>
                </a:solidFill>
              </a:rPr>
              <a:t>«ПреОбразование молодого педагога» </a:t>
            </a:r>
          </a:p>
          <a:p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2019 – 2021гг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0277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9542"/>
            <a:ext cx="6624736" cy="64807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>
                <a:solidFill>
                  <a:srgbClr val="AD5567"/>
                </a:solidFill>
              </a:rPr>
              <a:t>Опыт организации наставничества </a:t>
            </a:r>
            <a:br>
              <a:rPr lang="ru-RU" sz="2000" dirty="0">
                <a:solidFill>
                  <a:srgbClr val="AD5567"/>
                </a:solidFill>
              </a:rPr>
            </a:br>
            <a:r>
              <a:rPr lang="ru-RU" sz="2000" dirty="0">
                <a:solidFill>
                  <a:srgbClr val="AD5567"/>
                </a:solidFill>
              </a:rPr>
              <a:t>в МБОУ «Крутоярская СОШ»</a:t>
            </a:r>
            <a:endParaRPr lang="ru-RU" sz="1800" dirty="0">
              <a:solidFill>
                <a:srgbClr val="AD5567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35646"/>
            <a:ext cx="6624736" cy="291058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400" b="1" dirty="0">
                <a:solidFill>
                  <a:schemeClr val="tx1"/>
                </a:solidFill>
              </a:rPr>
              <a:t>Задачи проекта:</a:t>
            </a:r>
          </a:p>
          <a:p>
            <a:pPr marL="0" indent="0" algn="just">
              <a:buNone/>
            </a:pPr>
            <a:r>
              <a:rPr lang="ru-RU" sz="1400" dirty="0">
                <a:solidFill>
                  <a:schemeClr val="tx1"/>
                </a:solidFill>
              </a:rPr>
              <a:t>1.	Повысить уровень профессиональных компетентностей молодых педагогов школы</a:t>
            </a:r>
          </a:p>
          <a:p>
            <a:pPr marL="0" indent="0" algn="just">
              <a:buNone/>
            </a:pPr>
            <a:r>
              <a:rPr lang="ru-RU" sz="1400" dirty="0">
                <a:solidFill>
                  <a:schemeClr val="tx1"/>
                </a:solidFill>
              </a:rPr>
              <a:t>2.	Обеспечить непрерывное саморазвитие и самообразование молодых педагогов</a:t>
            </a:r>
          </a:p>
          <a:p>
            <a:pPr marL="0" indent="0" algn="just">
              <a:buNone/>
            </a:pPr>
            <a:r>
              <a:rPr lang="ru-RU" sz="1400" dirty="0">
                <a:solidFill>
                  <a:schemeClr val="tx1"/>
                </a:solidFill>
              </a:rPr>
              <a:t>3.	Обеспечить качественное формирование образовательных результатов обучающихся в области функциональной грамотности</a:t>
            </a:r>
          </a:p>
          <a:p>
            <a:pPr marL="0" indent="0" algn="just">
              <a:buNone/>
            </a:pPr>
            <a:r>
              <a:rPr lang="ru-RU" sz="1400" dirty="0">
                <a:solidFill>
                  <a:schemeClr val="tx1"/>
                </a:solidFill>
              </a:rPr>
              <a:t>4. Предоставить возможность молодым педагогам участвовать в мероприятиях различного уровня по обмену опытом успешной педагогической деятельности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8796632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ШПМР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2665E"/>
      </a:accent1>
      <a:accent2>
        <a:srgbClr val="3B4058"/>
      </a:accent2>
      <a:accent3>
        <a:srgbClr val="636466"/>
      </a:accent3>
      <a:accent4>
        <a:srgbClr val="A7A9AC"/>
      </a:accent4>
      <a:accent5>
        <a:srgbClr val="64BDE1"/>
      </a:accent5>
      <a:accent6>
        <a:srgbClr val="ED5339"/>
      </a:accent6>
      <a:hlink>
        <a:srgbClr val="F2665E"/>
      </a:hlink>
      <a:folHlink>
        <a:srgbClr val="63646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2C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Section Break Slide Master">
  <a:themeElements>
    <a:clrScheme name="ALLPPT-COLOR-A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спект">
  <a:themeElements>
    <a:clrScheme name="ШПМР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2665E"/>
      </a:accent1>
      <a:accent2>
        <a:srgbClr val="3B4058"/>
      </a:accent2>
      <a:accent3>
        <a:srgbClr val="636466"/>
      </a:accent3>
      <a:accent4>
        <a:srgbClr val="A7A9AC"/>
      </a:accent4>
      <a:accent5>
        <a:srgbClr val="64BDE1"/>
      </a:accent5>
      <a:accent6>
        <a:srgbClr val="ED5339"/>
      </a:accent6>
      <a:hlink>
        <a:srgbClr val="F2665E"/>
      </a:hlink>
      <a:folHlink>
        <a:srgbClr val="636466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1_Аспект">
  <a:themeElements>
    <a:clrScheme name="ШПМР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2665E"/>
      </a:accent1>
      <a:accent2>
        <a:srgbClr val="3B4058"/>
      </a:accent2>
      <a:accent3>
        <a:srgbClr val="636466"/>
      </a:accent3>
      <a:accent4>
        <a:srgbClr val="A7A9AC"/>
      </a:accent4>
      <a:accent5>
        <a:srgbClr val="64BDE1"/>
      </a:accent5>
      <a:accent6>
        <a:srgbClr val="ED5339"/>
      </a:accent6>
      <a:hlink>
        <a:srgbClr val="F2665E"/>
      </a:hlink>
      <a:folHlink>
        <a:srgbClr val="636466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2_Аспект">
  <a:themeElements>
    <a:clrScheme name="ШПМР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2665E"/>
      </a:accent1>
      <a:accent2>
        <a:srgbClr val="3B4058"/>
      </a:accent2>
      <a:accent3>
        <a:srgbClr val="636466"/>
      </a:accent3>
      <a:accent4>
        <a:srgbClr val="A7A9AC"/>
      </a:accent4>
      <a:accent5>
        <a:srgbClr val="64BDE1"/>
      </a:accent5>
      <a:accent6>
        <a:srgbClr val="ED5339"/>
      </a:accent6>
      <a:hlink>
        <a:srgbClr val="F2665E"/>
      </a:hlink>
      <a:folHlink>
        <a:srgbClr val="636466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2271</TotalTime>
  <Words>528</Words>
  <Application>Microsoft Office PowerPoint</Application>
  <PresentationFormat>Экран (16:9)</PresentationFormat>
  <Paragraphs>72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Contents Slide Master</vt:lpstr>
      <vt:lpstr>Section Break Slide Master</vt:lpstr>
      <vt:lpstr>Аспект</vt:lpstr>
      <vt:lpstr>1_Аспект</vt:lpstr>
      <vt:lpstr>2_Аспект</vt:lpstr>
      <vt:lpstr>Презентация PowerPoint</vt:lpstr>
      <vt:lpstr>Презентация PowerPoint</vt:lpstr>
      <vt:lpstr>Презентация PowerPoint</vt:lpstr>
      <vt:lpstr>Цель и задачи проекта  «Школа Минпросвещения России» </vt:lpstr>
      <vt:lpstr>Презентация PowerPoint</vt:lpstr>
      <vt:lpstr>Положение о региональной системе  научно-методического сопровождения                  педагогических работников и управленческих кадров </vt:lpstr>
      <vt:lpstr>Положение о региональной системе  научно-методического сопровождения педагогов </vt:lpstr>
      <vt:lpstr>Опыт организации наставничества  в МБОУ «Крутоярская СОШ»</vt:lpstr>
      <vt:lpstr>Опыт организации наставничества  в МБОУ «Крутоярская СОШ»</vt:lpstr>
      <vt:lpstr>Опыт организации наставничества  в МБОУ «Крутоярская СОШ»</vt:lpstr>
      <vt:lpstr>Опыт организации наставничества  в МБОУ «Крутоярская СОШ»</vt:lpstr>
      <vt:lpstr>Опыт организации наставничества  в МБОУ «Крутоярская СОШ»</vt:lpstr>
      <vt:lpstr>Опыт организации наставничества  в МБОУ «Крутоярская СОШ»</vt:lpstr>
      <vt:lpstr>Опыт организации наставничества  в МБОУ «Крутоярская СОШ»</vt:lpstr>
      <vt:lpstr>Опыт организации наставничества  в МБОУ «Крутоярская СОШ»</vt:lpstr>
      <vt:lpstr>Презентация PowerPoint</vt:lpstr>
      <vt:lpstr>Механизмы организации наставничества сегодня 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Пользователь Windows</cp:lastModifiedBy>
  <cp:revision>118</cp:revision>
  <cp:lastPrinted>2022-12-06T01:51:24Z</cp:lastPrinted>
  <dcterms:created xsi:type="dcterms:W3CDTF">2016-12-05T23:26:54Z</dcterms:created>
  <dcterms:modified xsi:type="dcterms:W3CDTF">2022-12-07T02:58:06Z</dcterms:modified>
</cp:coreProperties>
</file>